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3" r:id="rId2"/>
  </p:sldMasterIdLst>
  <p:notesMasterIdLst>
    <p:notesMasterId r:id="rId18"/>
  </p:notesMasterIdLst>
  <p:handoutMasterIdLst>
    <p:handoutMasterId r:id="rId19"/>
  </p:handoutMasterIdLst>
  <p:sldIdLst>
    <p:sldId id="2524" r:id="rId3"/>
    <p:sldId id="258" r:id="rId4"/>
    <p:sldId id="259" r:id="rId5"/>
    <p:sldId id="4103" r:id="rId6"/>
    <p:sldId id="4104" r:id="rId7"/>
    <p:sldId id="4106" r:id="rId8"/>
    <p:sldId id="4105" r:id="rId9"/>
    <p:sldId id="4107" r:id="rId10"/>
    <p:sldId id="4108" r:id="rId11"/>
    <p:sldId id="4109" r:id="rId12"/>
    <p:sldId id="260" r:id="rId13"/>
    <p:sldId id="4110" r:id="rId14"/>
    <p:sldId id="4111" r:id="rId15"/>
    <p:sldId id="4101" r:id="rId16"/>
    <p:sldId id="4102"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3D9ACC-69A2-4C17-9892-4F9F8396F77D}" v="5" dt="2022-09-08T03:14:54.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0898" autoAdjust="0"/>
  </p:normalViewPr>
  <p:slideViewPr>
    <p:cSldViewPr snapToGrid="0">
      <p:cViewPr varScale="1">
        <p:scale>
          <a:sx n="75" d="100"/>
          <a:sy n="75" d="100"/>
        </p:scale>
        <p:origin x="946" y="48"/>
      </p:cViewPr>
      <p:guideLst/>
    </p:cSldViewPr>
  </p:slideViewPr>
  <p:outlineViewPr>
    <p:cViewPr>
      <p:scale>
        <a:sx n="33" d="100"/>
        <a:sy n="33" d="100"/>
      </p:scale>
      <p:origin x="0" y="-3029"/>
    </p:cViewPr>
  </p:outlineViewPr>
  <p:notesTextViewPr>
    <p:cViewPr>
      <p:scale>
        <a:sx n="1" d="1"/>
        <a:sy n="1" d="1"/>
      </p:scale>
      <p:origin x="0" y="0"/>
    </p:cViewPr>
  </p:notesTextViewPr>
  <p:sorterViewPr>
    <p:cViewPr>
      <p:scale>
        <a:sx n="100" d="100"/>
        <a:sy n="100" d="100"/>
      </p:scale>
      <p:origin x="0" y="-1738"/>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Franchesca  B. Laguna" userId="c69259ec-f587-413f-8836-cf5bcb72f0f1" providerId="ADAL" clId="{A83D9ACC-69A2-4C17-9892-4F9F8396F77D}"/>
    <pc:docChg chg="modSld sldOrd">
      <pc:chgData name="Ann Franchesca  B. Laguna" userId="c69259ec-f587-413f-8836-cf5bcb72f0f1" providerId="ADAL" clId="{A83D9ACC-69A2-4C17-9892-4F9F8396F77D}" dt="2023-01-12T08:42:26.168" v="8"/>
      <pc:docMkLst>
        <pc:docMk/>
      </pc:docMkLst>
      <pc:sldChg chg="mod ord modShow">
        <pc:chgData name="Ann Franchesca  B. Laguna" userId="c69259ec-f587-413f-8836-cf5bcb72f0f1" providerId="ADAL" clId="{A83D9ACC-69A2-4C17-9892-4F9F8396F77D}" dt="2023-01-12T08:42:14.868" v="6"/>
        <pc:sldMkLst>
          <pc:docMk/>
          <pc:sldMk cId="1380661355" sldId="4101"/>
        </pc:sldMkLst>
      </pc:sldChg>
      <pc:sldChg chg="mod ord modShow">
        <pc:chgData name="Ann Franchesca  B. Laguna" userId="c69259ec-f587-413f-8836-cf5bcb72f0f1" providerId="ADAL" clId="{A83D9ACC-69A2-4C17-9892-4F9F8396F77D}" dt="2023-01-12T08:42:11.879" v="4"/>
        <pc:sldMkLst>
          <pc:docMk/>
          <pc:sldMk cId="4262689510" sldId="4102"/>
        </pc:sldMkLst>
      </pc:sldChg>
      <pc:sldChg chg="mod ord modShow">
        <pc:chgData name="Ann Franchesca  B. Laguna" userId="c69259ec-f587-413f-8836-cf5bcb72f0f1" providerId="ADAL" clId="{A83D9ACC-69A2-4C17-9892-4F9F8396F77D}" dt="2023-01-12T08:42:26.168" v="8"/>
        <pc:sldMkLst>
          <pc:docMk/>
          <pc:sldMk cId="1925608969" sldId="41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5D112E-3366-6374-34C5-3EA7F3B7C0CE}"/>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750C92-686F-6CB3-0E5E-E7967C2CE7F1}"/>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351BD081-C4BE-48D6-9EEB-76F06A83CB4A}" type="datetimeFigureOut">
              <a:rPr lang="en-US" smtClean="0"/>
              <a:t>1/14/2023</a:t>
            </a:fld>
            <a:endParaRPr lang="en-US"/>
          </a:p>
        </p:txBody>
      </p:sp>
      <p:sp>
        <p:nvSpPr>
          <p:cNvPr id="4" name="Footer Placeholder 3">
            <a:extLst>
              <a:ext uri="{FF2B5EF4-FFF2-40B4-BE49-F238E27FC236}">
                <a16:creationId xmlns:a16="http://schemas.microsoft.com/office/drawing/2014/main" id="{D62A777E-B5B3-2FF9-EFDA-B389CDA605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4BC544-45EB-F9A8-0D38-287A413A29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DC7F54-D6D6-406F-B511-74A60A7CED13}" type="slidenum">
              <a:rPr lang="en-US" smtClean="0"/>
              <a:t>‹#›</a:t>
            </a:fld>
            <a:endParaRPr lang="en-US"/>
          </a:p>
        </p:txBody>
      </p:sp>
    </p:spTree>
    <p:extLst>
      <p:ext uri="{BB962C8B-B14F-4D97-AF65-F5344CB8AC3E}">
        <p14:creationId xmlns:p14="http://schemas.microsoft.com/office/powerpoint/2010/main" val="399442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788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946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9802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a:t>
            </a:r>
          </a:p>
          <a:p>
            <a:pPr lvl="1"/>
            <a:r>
              <a:rPr lang="en-US" dirty="0"/>
              <a:t>The homework was to group a bunch of words they put in the </a:t>
            </a:r>
            <a:r>
              <a:rPr lang="en-US" dirty="0" err="1"/>
              <a:t>jamboard</a:t>
            </a:r>
            <a:r>
              <a:rPr lang="en-US" dirty="0"/>
              <a:t> on words that they can think of when they think of the word computer.</a:t>
            </a:r>
          </a:p>
        </p:txBody>
      </p:sp>
    </p:spTree>
    <p:extLst>
      <p:ext uri="{BB962C8B-B14F-4D97-AF65-F5344CB8AC3E}">
        <p14:creationId xmlns:p14="http://schemas.microsoft.com/office/powerpoint/2010/main" val="352836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035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562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793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390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884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32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86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662737 w 11353800"/>
              <a:gd name="connsiteY8" fmla="*/ 5791200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450301 w 11353800"/>
              <a:gd name="connsiteY8" fmla="*/ 5735782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357937 w 11353800"/>
              <a:gd name="connsiteY8" fmla="*/ 5791200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468773 w 11353800"/>
              <a:gd name="connsiteY8" fmla="*/ 5791200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441064 w 11353800"/>
              <a:gd name="connsiteY8" fmla="*/ 5791200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394882 w 11353800"/>
              <a:gd name="connsiteY8" fmla="*/ 5791200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394882 w 11353800"/>
              <a:gd name="connsiteY8" fmla="*/ 5791200 h 5791201"/>
              <a:gd name="connsiteX9" fmla="*/ 6422592 w 11353800"/>
              <a:gd name="connsiteY9" fmla="*/ 254984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1 w 11353800"/>
              <a:gd name="connsiteY2" fmla="*/ 5791201 h 5791201"/>
              <a:gd name="connsiteX3" fmla="*/ 1 w 11353800"/>
              <a:gd name="connsiteY3" fmla="*/ 5791200 h 5791201"/>
              <a:gd name="connsiteX4" fmla="*/ 0 w 11353800"/>
              <a:gd name="connsiteY4" fmla="*/ 0 h 5791201"/>
              <a:gd name="connsiteX5" fmla="*/ 11353800 w 11353800"/>
              <a:gd name="connsiteY5" fmla="*/ 0 h 5791201"/>
              <a:gd name="connsiteX6" fmla="*/ 11353800 w 11353800"/>
              <a:gd name="connsiteY6" fmla="*/ 5791200 h 5791201"/>
              <a:gd name="connsiteX7" fmla="*/ 6394882 w 11353800"/>
              <a:gd name="connsiteY7" fmla="*/ 5791200 h 5791201"/>
              <a:gd name="connsiteX8" fmla="*/ 6422592 w 11353800"/>
              <a:gd name="connsiteY8" fmla="*/ 2549845 h 5791201"/>
              <a:gd name="connsiteX9" fmla="*/ 1 w 11353800"/>
              <a:gd name="connsiteY9" fmla="*/ 2531373 h 5791201"/>
              <a:gd name="connsiteX10" fmla="*/ 1 w 11353800"/>
              <a:gd name="connsiteY10" fmla="*/ 5791200 h 5791201"/>
              <a:gd name="connsiteX11" fmla="*/ 0 w 11353800"/>
              <a:gd name="connsiteY11" fmla="*/ 5791200 h 5791201"/>
              <a:gd name="connsiteX12" fmla="*/ 0 w 11353800"/>
              <a:gd name="connsiteY12" fmla="*/ 0 h 5791201"/>
              <a:gd name="connsiteX0" fmla="*/ 1 w 11353800"/>
              <a:gd name="connsiteY0" fmla="*/ 5791200 h 5791201"/>
              <a:gd name="connsiteX1" fmla="*/ 1 w 11353800"/>
              <a:gd name="connsiteY1" fmla="*/ 5791201 h 5791201"/>
              <a:gd name="connsiteX2" fmla="*/ 1 w 11353800"/>
              <a:gd name="connsiteY2" fmla="*/ 5791200 h 5791201"/>
              <a:gd name="connsiteX3" fmla="*/ 0 w 11353800"/>
              <a:gd name="connsiteY3" fmla="*/ 0 h 5791201"/>
              <a:gd name="connsiteX4" fmla="*/ 11353800 w 11353800"/>
              <a:gd name="connsiteY4" fmla="*/ 0 h 5791201"/>
              <a:gd name="connsiteX5" fmla="*/ 11353800 w 11353800"/>
              <a:gd name="connsiteY5" fmla="*/ 5791200 h 5791201"/>
              <a:gd name="connsiteX6" fmla="*/ 6394882 w 11353800"/>
              <a:gd name="connsiteY6" fmla="*/ 5791200 h 5791201"/>
              <a:gd name="connsiteX7" fmla="*/ 6422592 w 11353800"/>
              <a:gd name="connsiteY7" fmla="*/ 2549845 h 5791201"/>
              <a:gd name="connsiteX8" fmla="*/ 1 w 11353800"/>
              <a:gd name="connsiteY8" fmla="*/ 2531373 h 5791201"/>
              <a:gd name="connsiteX9" fmla="*/ 1 w 11353800"/>
              <a:gd name="connsiteY9" fmla="*/ 5791200 h 5791201"/>
              <a:gd name="connsiteX10" fmla="*/ 0 w 11353800"/>
              <a:gd name="connsiteY10" fmla="*/ 5791200 h 5791201"/>
              <a:gd name="connsiteX11" fmla="*/ 0 w 11353800"/>
              <a:gd name="connsiteY11" fmla="*/ 0 h 5791201"/>
              <a:gd name="connsiteX0" fmla="*/ 1 w 11353800"/>
              <a:gd name="connsiteY0" fmla="*/ 5791200 h 5791201"/>
              <a:gd name="connsiteX1" fmla="*/ 1 w 11353800"/>
              <a:gd name="connsiteY1" fmla="*/ 5791201 h 5791201"/>
              <a:gd name="connsiteX2" fmla="*/ 1 w 11353800"/>
              <a:gd name="connsiteY2" fmla="*/ 5791200 h 5791201"/>
              <a:gd name="connsiteX3" fmla="*/ 0 w 11353800"/>
              <a:gd name="connsiteY3" fmla="*/ 0 h 5791201"/>
              <a:gd name="connsiteX4" fmla="*/ 11353800 w 11353800"/>
              <a:gd name="connsiteY4" fmla="*/ 0 h 5791201"/>
              <a:gd name="connsiteX5" fmla="*/ 11353800 w 11353800"/>
              <a:gd name="connsiteY5" fmla="*/ 5791200 h 5791201"/>
              <a:gd name="connsiteX6" fmla="*/ 6394882 w 11353800"/>
              <a:gd name="connsiteY6" fmla="*/ 5791200 h 5791201"/>
              <a:gd name="connsiteX7" fmla="*/ 6450301 w 11353800"/>
              <a:gd name="connsiteY7" fmla="*/ 2522136 h 5791201"/>
              <a:gd name="connsiteX8" fmla="*/ 1 w 11353800"/>
              <a:gd name="connsiteY8" fmla="*/ 2531373 h 5791201"/>
              <a:gd name="connsiteX9" fmla="*/ 1 w 11353800"/>
              <a:gd name="connsiteY9" fmla="*/ 5791200 h 5791201"/>
              <a:gd name="connsiteX10" fmla="*/ 0 w 11353800"/>
              <a:gd name="connsiteY10" fmla="*/ 5791200 h 5791201"/>
              <a:gd name="connsiteX11" fmla="*/ 0 w 11353800"/>
              <a:gd name="connsiteY11" fmla="*/ 0 h 5791201"/>
              <a:gd name="connsiteX0" fmla="*/ 1 w 11353800"/>
              <a:gd name="connsiteY0" fmla="*/ 5791200 h 5791201"/>
              <a:gd name="connsiteX1" fmla="*/ 1 w 11353800"/>
              <a:gd name="connsiteY1" fmla="*/ 5791201 h 5791201"/>
              <a:gd name="connsiteX2" fmla="*/ 1 w 11353800"/>
              <a:gd name="connsiteY2" fmla="*/ 5791200 h 5791201"/>
              <a:gd name="connsiteX3" fmla="*/ 0 w 11353800"/>
              <a:gd name="connsiteY3" fmla="*/ 0 h 5791201"/>
              <a:gd name="connsiteX4" fmla="*/ 11353800 w 11353800"/>
              <a:gd name="connsiteY4" fmla="*/ 0 h 5791201"/>
              <a:gd name="connsiteX5" fmla="*/ 11353800 w 11353800"/>
              <a:gd name="connsiteY5" fmla="*/ 5791200 h 5791201"/>
              <a:gd name="connsiteX6" fmla="*/ 6478010 w 11353800"/>
              <a:gd name="connsiteY6" fmla="*/ 5754254 h 5791201"/>
              <a:gd name="connsiteX7" fmla="*/ 6450301 w 11353800"/>
              <a:gd name="connsiteY7" fmla="*/ 2522136 h 5791201"/>
              <a:gd name="connsiteX8" fmla="*/ 1 w 11353800"/>
              <a:gd name="connsiteY8" fmla="*/ 2531373 h 5791201"/>
              <a:gd name="connsiteX9" fmla="*/ 1 w 11353800"/>
              <a:gd name="connsiteY9" fmla="*/ 5791200 h 5791201"/>
              <a:gd name="connsiteX10" fmla="*/ 0 w 11353800"/>
              <a:gd name="connsiteY10" fmla="*/ 5791200 h 5791201"/>
              <a:gd name="connsiteX11" fmla="*/ 0 w 11353800"/>
              <a:gd name="connsiteY11" fmla="*/ 0 h 5791201"/>
              <a:gd name="connsiteX0" fmla="*/ 1 w 11353800"/>
              <a:gd name="connsiteY0" fmla="*/ 5791200 h 5791201"/>
              <a:gd name="connsiteX1" fmla="*/ 1 w 11353800"/>
              <a:gd name="connsiteY1" fmla="*/ 5791201 h 5791201"/>
              <a:gd name="connsiteX2" fmla="*/ 1 w 11353800"/>
              <a:gd name="connsiteY2" fmla="*/ 5791200 h 5791201"/>
              <a:gd name="connsiteX3" fmla="*/ 0 w 11353800"/>
              <a:gd name="connsiteY3" fmla="*/ 0 h 5791201"/>
              <a:gd name="connsiteX4" fmla="*/ 11353800 w 11353800"/>
              <a:gd name="connsiteY4" fmla="*/ 0 h 5791201"/>
              <a:gd name="connsiteX5" fmla="*/ 11353800 w 11353800"/>
              <a:gd name="connsiteY5" fmla="*/ 5791200 h 5791201"/>
              <a:gd name="connsiteX6" fmla="*/ 6422592 w 11353800"/>
              <a:gd name="connsiteY6" fmla="*/ 5745018 h 5791201"/>
              <a:gd name="connsiteX7" fmla="*/ 6450301 w 11353800"/>
              <a:gd name="connsiteY7" fmla="*/ 2522136 h 5791201"/>
              <a:gd name="connsiteX8" fmla="*/ 1 w 11353800"/>
              <a:gd name="connsiteY8" fmla="*/ 2531373 h 5791201"/>
              <a:gd name="connsiteX9" fmla="*/ 1 w 11353800"/>
              <a:gd name="connsiteY9" fmla="*/ 5791200 h 5791201"/>
              <a:gd name="connsiteX10" fmla="*/ 0 w 11353800"/>
              <a:gd name="connsiteY10" fmla="*/ 5791200 h 5791201"/>
              <a:gd name="connsiteX11" fmla="*/ 0 w 11353800"/>
              <a:gd name="connsiteY11" fmla="*/ 0 h 5791201"/>
              <a:gd name="connsiteX0" fmla="*/ 1 w 11353800"/>
              <a:gd name="connsiteY0" fmla="*/ 5791200 h 5791201"/>
              <a:gd name="connsiteX1" fmla="*/ 1 w 11353800"/>
              <a:gd name="connsiteY1" fmla="*/ 5791201 h 5791201"/>
              <a:gd name="connsiteX2" fmla="*/ 1 w 11353800"/>
              <a:gd name="connsiteY2" fmla="*/ 5791200 h 5791201"/>
              <a:gd name="connsiteX3" fmla="*/ 0 w 11353800"/>
              <a:gd name="connsiteY3" fmla="*/ 0 h 5791201"/>
              <a:gd name="connsiteX4" fmla="*/ 11353800 w 11353800"/>
              <a:gd name="connsiteY4" fmla="*/ 0 h 5791201"/>
              <a:gd name="connsiteX5" fmla="*/ 11353800 w 11353800"/>
              <a:gd name="connsiteY5" fmla="*/ 5791200 h 5791201"/>
              <a:gd name="connsiteX6" fmla="*/ 6450301 w 11353800"/>
              <a:gd name="connsiteY6" fmla="*/ 5791200 h 5791201"/>
              <a:gd name="connsiteX7" fmla="*/ 6450301 w 11353800"/>
              <a:gd name="connsiteY7" fmla="*/ 2522136 h 5791201"/>
              <a:gd name="connsiteX8" fmla="*/ 1 w 11353800"/>
              <a:gd name="connsiteY8" fmla="*/ 2531373 h 5791201"/>
              <a:gd name="connsiteX9" fmla="*/ 1 w 11353800"/>
              <a:gd name="connsiteY9" fmla="*/ 5791200 h 5791201"/>
              <a:gd name="connsiteX10" fmla="*/ 0 w 11353800"/>
              <a:gd name="connsiteY10" fmla="*/ 5791200 h 5791201"/>
              <a:gd name="connsiteX11" fmla="*/ 0 w 11353800"/>
              <a:gd name="connsiteY11" fmla="*/ 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1" y="5791201"/>
                </a:lnTo>
                <a:lnTo>
                  <a:pt x="1" y="5791200"/>
                </a:lnTo>
                <a:close/>
                <a:moveTo>
                  <a:pt x="0" y="0"/>
                </a:moveTo>
                <a:lnTo>
                  <a:pt x="11353800" y="0"/>
                </a:lnTo>
                <a:lnTo>
                  <a:pt x="11353800" y="5791200"/>
                </a:lnTo>
                <a:lnTo>
                  <a:pt x="6450301" y="5791200"/>
                </a:lnTo>
                <a:lnTo>
                  <a:pt x="6450301" y="2522136"/>
                </a:lnTo>
                <a:lnTo>
                  <a:pt x="1" y="2531373"/>
                </a:lnTo>
                <a:lnTo>
                  <a:pt x="1" y="5791200"/>
                </a:lnTo>
                <a:lnTo>
                  <a:pt x="0" y="5791200"/>
                </a:lnTo>
                <a:lnTo>
                  <a:pt x="0" y="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153727" cy="304801"/>
          </a:xfrm>
        </p:spPr>
        <p:txBody>
          <a:bodyPr>
            <a:normAutofit/>
          </a:bodyPr>
          <a:lstStyle>
            <a:lvl1pPr marL="0" indent="0">
              <a:buNone/>
              <a:defRPr sz="1600" spc="300"/>
            </a:lvl1pPr>
          </a:lstStyle>
          <a:p>
            <a:pPr lvl="0"/>
            <a:r>
              <a:rPr lang="en-US" dirty="0"/>
              <a:t>An</a:t>
            </a:r>
          </a:p>
        </p:txBody>
      </p:sp>
    </p:spTree>
    <p:extLst>
      <p:ext uri="{BB962C8B-B14F-4D97-AF65-F5344CB8AC3E}">
        <p14:creationId xmlns:p14="http://schemas.microsoft.com/office/powerpoint/2010/main" val="6148886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6758412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a:t>Click icon to add picture</a:t>
            </a:r>
            <a:endParaRPr lang="en-US" dirty="0"/>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420547154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670064432"/>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1849422306"/>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347490086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4765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8754376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65591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6424639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813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82559948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endParaRPr lang="en-US"/>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316786157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10649056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endParaRPr lang="en-US"/>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63327258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endParaRPr lang="en-US"/>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26218390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3289299044"/>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787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29775852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87372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3462351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3"/>
          <p:cNvSpPr>
            <a:spLocks noGrp="1"/>
          </p:cNvSpPr>
          <p:nvPr>
            <p:ph type="pic" idx="2"/>
          </p:nvPr>
        </p:nvSpPr>
        <p:spPr>
          <a:xfrm>
            <a:off x="5183188" y="987425"/>
            <a:ext cx="6172200" cy="4873625"/>
          </a:xfrm>
          <a:prstGeom prst="rect">
            <a:avLst/>
          </a:prstGeom>
          <a:noFill/>
          <a:ln>
            <a:noFill/>
          </a:ln>
        </p:spPr>
      </p:sp>
      <p:sp>
        <p:nvSpPr>
          <p:cNvPr id="80" name="Google Shape;80;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H"/>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5" name="Shape 61">
            <a:extLst>
              <a:ext uri="{FF2B5EF4-FFF2-40B4-BE49-F238E27FC236}">
                <a16:creationId xmlns:a16="http://schemas.microsoft.com/office/drawing/2014/main" id="{EFA7F577-E691-D948-943E-8D25DFE256F5}"/>
              </a:ext>
            </a:extLst>
          </p:cNvPr>
          <p:cNvSpPr/>
          <p:nvPr/>
        </p:nvSpPr>
        <p:spPr>
          <a:xfrm rot="16200000">
            <a:off x="-1380415" y="4041613"/>
            <a:ext cx="3629199"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INTRODUCTION TO COMPUTING</a:t>
            </a:r>
          </a:p>
        </p:txBody>
      </p:sp>
      <p:sp>
        <p:nvSpPr>
          <p:cNvPr id="16" name="Shape 62">
            <a:extLst>
              <a:ext uri="{FF2B5EF4-FFF2-40B4-BE49-F238E27FC236}">
                <a16:creationId xmlns:a16="http://schemas.microsoft.com/office/drawing/2014/main" id="{2C8F251E-BB08-9D42-8813-D3CD1AE6AF9A}"/>
              </a:ext>
            </a:extLst>
          </p:cNvPr>
          <p:cNvSpPr/>
          <p:nvPr/>
        </p:nvSpPr>
        <p:spPr>
          <a:xfrm flipV="1">
            <a:off x="419099" y="376424"/>
            <a:ext cx="2310" cy="1856861"/>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p:nvSpPr>
        <p:spPr>
          <a:xfrm>
            <a:off x="129758" y="5998559"/>
            <a:ext cx="38537"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4400" b="1" i="0" spc="0" dirty="0">
              <a:solidFill>
                <a:schemeClr val="tx2"/>
              </a:solidFill>
              <a:latin typeface="+mj-lt"/>
              <a:cs typeface="Gill Sans" panose="020B0502020104020203" pitchFamily="34" charset="-79"/>
            </a:endParaRPr>
          </a:p>
        </p:txBody>
      </p:sp>
      <p:sp>
        <p:nvSpPr>
          <p:cNvPr id="8" name="Shape 62">
            <a:extLst>
              <a:ext uri="{FF2B5EF4-FFF2-40B4-BE49-F238E27FC236}">
                <a16:creationId xmlns:a16="http://schemas.microsoft.com/office/drawing/2014/main" id="{6D7EF5E4-45A0-89E8-FB41-66307CEF7E7A}"/>
              </a:ext>
            </a:extLst>
          </p:cNvPr>
          <p:cNvSpPr/>
          <p:nvPr/>
        </p:nvSpPr>
        <p:spPr>
          <a:xfrm flipH="1" flipV="1">
            <a:off x="419102" y="6227039"/>
            <a:ext cx="0" cy="314363"/>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1362847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5" r:id="rId21"/>
  </p:sldLayoutIdLst>
  <p:hf sldNum="0" hdr="0" ftr="0" dt="0"/>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1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tinyurl.com/ccicomps15"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hyperlink" Target="https://tinyurl.com/ccicomps11b"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tinyurl.com/ccicomps15"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hyperlink" Target="https://tinyurl.com/ccicomps11b"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PU with binary numbers and blueprint">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a:blip r:embed="rId3"/>
          <a:srcRect t="4661" b="4661"/>
          <a:stretch/>
        </p:blipFill>
        <p:spPr>
          <a:xfrm>
            <a:off x="838200" y="533399"/>
            <a:ext cx="11353800" cy="5791201"/>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838200" y="2655078"/>
            <a:ext cx="6548438" cy="2624494"/>
          </a:xfrm>
        </p:spPr>
        <p:txBody>
          <a:bodyPr anchor="b">
            <a:normAutofit/>
          </a:bodyPr>
          <a:lstStyle/>
          <a:p>
            <a:r>
              <a:rPr lang="en-US" dirty="0"/>
              <a:t>Introduction</a:t>
            </a:r>
          </a:p>
        </p:txBody>
      </p:sp>
      <p:sp>
        <p:nvSpPr>
          <p:cNvPr id="4" name="Text Placeholder 3">
            <a:extLst>
              <a:ext uri="{FF2B5EF4-FFF2-40B4-BE49-F238E27FC236}">
                <a16:creationId xmlns:a16="http://schemas.microsoft.com/office/drawing/2014/main" id="{608AA08B-1E81-4721-84A1-A7BDD113359C}"/>
              </a:ext>
            </a:extLst>
          </p:cNvPr>
          <p:cNvSpPr>
            <a:spLocks noGrp="1"/>
          </p:cNvSpPr>
          <p:nvPr>
            <p:ph type="body" sz="quarter" idx="14"/>
          </p:nvPr>
        </p:nvSpPr>
        <p:spPr/>
        <p:txBody>
          <a:bodyPr>
            <a:normAutofit lnSpcReduction="10000"/>
          </a:bodyPr>
          <a:lstStyle/>
          <a:p>
            <a:r>
              <a:rPr lang="en-US" dirty="0"/>
              <a:t>Instructor’s Name</a:t>
            </a:r>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86344C-9A4B-DF73-A08F-85D8692CFE18}"/>
              </a:ext>
            </a:extLst>
          </p:cNvPr>
          <p:cNvPicPr>
            <a:picLocks noChangeAspect="1"/>
          </p:cNvPicPr>
          <p:nvPr/>
        </p:nvPicPr>
        <p:blipFill>
          <a:blip r:embed="rId3"/>
          <a:stretch>
            <a:fillRect/>
          </a:stretch>
        </p:blipFill>
        <p:spPr>
          <a:xfrm>
            <a:off x="2754366" y="567588"/>
            <a:ext cx="6910743" cy="5722824"/>
          </a:xfrm>
          <a:prstGeom prst="rect">
            <a:avLst/>
          </a:prstGeom>
        </p:spPr>
      </p:pic>
    </p:spTree>
    <p:extLst>
      <p:ext uri="{BB962C8B-B14F-4D97-AF65-F5344CB8AC3E}">
        <p14:creationId xmlns:p14="http://schemas.microsoft.com/office/powerpoint/2010/main" val="178763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5" name="Google Shape;135;p20"/>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20"/>
          <p:cNvSpPr txBox="1"/>
          <p:nvPr/>
        </p:nvSpPr>
        <p:spPr>
          <a:xfrm>
            <a:off x="630936" y="2807208"/>
            <a:ext cx="3429000" cy="34107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r>
              <a:rPr lang="en-PH" sz="1600">
                <a:solidFill>
                  <a:schemeClr val="dk1"/>
                </a:solidFill>
                <a:latin typeface="Calibri"/>
                <a:ea typeface="Calibri"/>
                <a:cs typeface="Calibri"/>
                <a:sym typeface="Calibri"/>
              </a:rPr>
              <a:t>Landscape of Computing Education</a:t>
            </a:r>
            <a:endParaRPr/>
          </a:p>
          <a:p>
            <a:pPr marL="0" marR="0" lvl="0" indent="0" algn="l" rtl="0">
              <a:lnSpc>
                <a:spcPct val="90000"/>
              </a:lnSpc>
              <a:spcBef>
                <a:spcPts val="600"/>
              </a:spcBef>
              <a:spcAft>
                <a:spcPts val="0"/>
              </a:spcAft>
              <a:buNone/>
            </a:pPr>
            <a:r>
              <a:rPr lang="en-PH" sz="1600">
                <a:solidFill>
                  <a:schemeClr val="dk1"/>
                </a:solidFill>
                <a:latin typeface="Calibri"/>
                <a:ea typeface="Calibri"/>
                <a:cs typeface="Calibri"/>
                <a:sym typeface="Calibri"/>
              </a:rPr>
              <a:t>ACM Computing Curricula 2020</a:t>
            </a:r>
            <a:endParaRPr/>
          </a:p>
        </p:txBody>
      </p:sp>
      <p:pic>
        <p:nvPicPr>
          <p:cNvPr id="137" name="Google Shape;137;p20"/>
          <p:cNvPicPr preferRelativeResize="0"/>
          <p:nvPr/>
        </p:nvPicPr>
        <p:blipFill rotWithShape="1">
          <a:blip r:embed="rId3">
            <a:alphaModFix/>
          </a:blip>
          <a:srcRect/>
          <a:stretch/>
        </p:blipFill>
        <p:spPr>
          <a:xfrm>
            <a:off x="4654296" y="822846"/>
            <a:ext cx="6903720" cy="5212307"/>
          </a:xfrm>
          <a:prstGeom prst="rect">
            <a:avLst/>
          </a:prstGeom>
          <a:noFill/>
          <a:ln>
            <a:noFill/>
          </a:ln>
        </p:spPr>
      </p:pic>
      <p:sp>
        <p:nvSpPr>
          <p:cNvPr id="2" name="TextBox 1">
            <a:extLst>
              <a:ext uri="{FF2B5EF4-FFF2-40B4-BE49-F238E27FC236}">
                <a16:creationId xmlns:a16="http://schemas.microsoft.com/office/drawing/2014/main" id="{60F5980D-0A97-80BE-7FD1-69441F785579}"/>
              </a:ext>
            </a:extLst>
          </p:cNvPr>
          <p:cNvSpPr txBox="1"/>
          <p:nvPr/>
        </p:nvSpPr>
        <p:spPr>
          <a:xfrm>
            <a:off x="655212" y="3942736"/>
            <a:ext cx="2374368" cy="1815882"/>
          </a:xfrm>
          <a:prstGeom prst="rect">
            <a:avLst/>
          </a:prstGeom>
          <a:noFill/>
        </p:spPr>
        <p:txBody>
          <a:bodyPr wrap="none" rtlCol="0">
            <a:spAutoFit/>
          </a:bodyPr>
          <a:lstStyle/>
          <a:p>
            <a:r>
              <a:rPr lang="en-US" dirty="0"/>
              <a:t>CS : Computer Science</a:t>
            </a:r>
          </a:p>
          <a:p>
            <a:r>
              <a:rPr lang="en-US" dirty="0"/>
              <a:t>CE : Computer Engineering</a:t>
            </a:r>
          </a:p>
          <a:p>
            <a:r>
              <a:rPr lang="en-US" dirty="0"/>
              <a:t>IT : Information Technology</a:t>
            </a:r>
          </a:p>
          <a:p>
            <a:r>
              <a:rPr lang="en-US" dirty="0"/>
              <a:t>SE : Software Engineering</a:t>
            </a:r>
          </a:p>
          <a:p>
            <a:r>
              <a:rPr lang="en-US" dirty="0"/>
              <a:t>IT : Information Technology</a:t>
            </a:r>
          </a:p>
          <a:p>
            <a:r>
              <a:rPr lang="en-US" dirty="0"/>
              <a:t>IS : Information Systems</a:t>
            </a:r>
          </a:p>
          <a:p>
            <a:r>
              <a:rPr lang="en-US" dirty="0"/>
              <a:t>DS : Data Science</a:t>
            </a:r>
          </a:p>
          <a:p>
            <a:r>
              <a:rPr lang="en-US" dirty="0"/>
              <a:t>CSEC : Computer Security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A4567-0ADF-31E4-C6E2-DF8D50D1F8CD}"/>
              </a:ext>
            </a:extLst>
          </p:cNvPr>
          <p:cNvSpPr>
            <a:spLocks noGrp="1"/>
          </p:cNvSpPr>
          <p:nvPr>
            <p:ph type="title"/>
          </p:nvPr>
        </p:nvSpPr>
        <p:spPr/>
        <p:txBody>
          <a:bodyPr/>
          <a:lstStyle/>
          <a:p>
            <a:r>
              <a:rPr lang="en-US" dirty="0" err="1"/>
              <a:t>Jamboard</a:t>
            </a:r>
            <a:endParaRPr lang="en-US" dirty="0"/>
          </a:p>
        </p:txBody>
      </p:sp>
      <p:sp>
        <p:nvSpPr>
          <p:cNvPr id="6" name="Content Placeholder 5">
            <a:extLst>
              <a:ext uri="{FF2B5EF4-FFF2-40B4-BE49-F238E27FC236}">
                <a16:creationId xmlns:a16="http://schemas.microsoft.com/office/drawing/2014/main" id="{F6AEBC40-8F72-0A4B-785D-E0370DF4ED91}"/>
              </a:ext>
            </a:extLst>
          </p:cNvPr>
          <p:cNvSpPr>
            <a:spLocks noGrp="1"/>
          </p:cNvSpPr>
          <p:nvPr>
            <p:ph idx="1"/>
          </p:nvPr>
        </p:nvSpPr>
        <p:spPr>
          <a:xfrm>
            <a:off x="838200" y="1825625"/>
            <a:ext cx="10363200" cy="4351338"/>
          </a:xfrm>
        </p:spPr>
        <p:txBody>
          <a:bodyPr>
            <a:normAutofit/>
          </a:bodyPr>
          <a:lstStyle/>
          <a:p>
            <a:r>
              <a:rPr lang="en-US" dirty="0"/>
              <a:t>Access </a:t>
            </a:r>
            <a:r>
              <a:rPr lang="en-US" dirty="0" err="1"/>
              <a:t>jamboard</a:t>
            </a:r>
            <a:r>
              <a:rPr lang="en-US" dirty="0"/>
              <a:t> : </a:t>
            </a:r>
          </a:p>
          <a:p>
            <a:pPr lvl="1"/>
            <a:r>
              <a:rPr lang="en-US" b="1" dirty="0">
                <a:solidFill>
                  <a:schemeClr val="accent2">
                    <a:lumMod val="75000"/>
                  </a:schemeClr>
                </a:solidFill>
                <a:hlinkClick r:id="rId3"/>
              </a:rPr>
              <a:t>S15:    https://tinyurl.com/ccicomps15</a:t>
            </a:r>
            <a:endParaRPr lang="en-US" b="1" dirty="0">
              <a:solidFill>
                <a:schemeClr val="accent2">
                  <a:lumMod val="75000"/>
                </a:schemeClr>
              </a:solidFill>
            </a:endParaRPr>
          </a:p>
          <a:p>
            <a:pPr lvl="1"/>
            <a:r>
              <a:rPr lang="en-US" b="1" dirty="0">
                <a:solidFill>
                  <a:schemeClr val="accent2">
                    <a:lumMod val="75000"/>
                  </a:schemeClr>
                </a:solidFill>
                <a:hlinkClick r:id="rId4"/>
              </a:rPr>
              <a:t>S11b : https://tinyurl.com/ccicomps11b</a:t>
            </a:r>
            <a:r>
              <a:rPr lang="en-US" b="1" dirty="0">
                <a:solidFill>
                  <a:schemeClr val="accent2">
                    <a:lumMod val="75000"/>
                  </a:schemeClr>
                </a:solidFill>
              </a:rPr>
              <a:t> </a:t>
            </a:r>
            <a:endParaRPr lang="en-US" dirty="0"/>
          </a:p>
          <a:p>
            <a:r>
              <a:rPr lang="en-US" sz="2400" dirty="0"/>
              <a:t>Add pictures of what other fields use computers (use slide 3-5)</a:t>
            </a:r>
          </a:p>
          <a:p>
            <a:pPr lvl="1"/>
            <a:r>
              <a:rPr lang="en-US" sz="2200" dirty="0"/>
              <a:t>What other fields use computers? </a:t>
            </a:r>
          </a:p>
          <a:p>
            <a:pPr lvl="1"/>
            <a:endParaRPr lang="en-US" sz="2200" dirty="0"/>
          </a:p>
        </p:txBody>
      </p:sp>
    </p:spTree>
    <p:extLst>
      <p:ext uri="{BB962C8B-B14F-4D97-AF65-F5344CB8AC3E}">
        <p14:creationId xmlns:p14="http://schemas.microsoft.com/office/powerpoint/2010/main" val="74204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A4567-0ADF-31E4-C6E2-DF8D50D1F8CD}"/>
              </a:ext>
            </a:extLst>
          </p:cNvPr>
          <p:cNvSpPr>
            <a:spLocks noGrp="1"/>
          </p:cNvSpPr>
          <p:nvPr>
            <p:ph type="title"/>
          </p:nvPr>
        </p:nvSpPr>
        <p:spPr/>
        <p:txBody>
          <a:bodyPr/>
          <a:lstStyle/>
          <a:p>
            <a:r>
              <a:rPr lang="en-US" dirty="0"/>
              <a:t>Breakout Room</a:t>
            </a:r>
          </a:p>
        </p:txBody>
      </p:sp>
      <p:sp>
        <p:nvSpPr>
          <p:cNvPr id="6" name="Content Placeholder 5">
            <a:extLst>
              <a:ext uri="{FF2B5EF4-FFF2-40B4-BE49-F238E27FC236}">
                <a16:creationId xmlns:a16="http://schemas.microsoft.com/office/drawing/2014/main" id="{F6AEBC40-8F72-0A4B-785D-E0370DF4ED91}"/>
              </a:ext>
            </a:extLst>
          </p:cNvPr>
          <p:cNvSpPr>
            <a:spLocks noGrp="1"/>
          </p:cNvSpPr>
          <p:nvPr>
            <p:ph idx="1"/>
          </p:nvPr>
        </p:nvSpPr>
        <p:spPr/>
        <p:txBody>
          <a:bodyPr/>
          <a:lstStyle/>
          <a:p>
            <a:r>
              <a:rPr lang="en-US" dirty="0"/>
              <a:t>From your homework, go to your breakout rooms and discuss how to group the words.</a:t>
            </a:r>
          </a:p>
          <a:p>
            <a:r>
              <a:rPr lang="en-US" dirty="0"/>
              <a:t>As a group, combine your homework </a:t>
            </a:r>
          </a:p>
          <a:p>
            <a:pPr lvl="1"/>
            <a:r>
              <a:rPr lang="en-US" dirty="0"/>
              <a:t>Make a google slide and you’ll present it in class.</a:t>
            </a:r>
          </a:p>
          <a:p>
            <a:pPr lvl="1"/>
            <a:r>
              <a:rPr lang="en-US" dirty="0"/>
              <a:t>You have 10 minutes to put them together</a:t>
            </a:r>
          </a:p>
          <a:p>
            <a:pPr lvl="2"/>
            <a:r>
              <a:rPr lang="en-US" dirty="0"/>
              <a:t>Return to the main room when you’re done.</a:t>
            </a:r>
          </a:p>
          <a:p>
            <a:pPr lvl="2"/>
            <a:r>
              <a:rPr lang="en-US" dirty="0"/>
              <a:t>Or use the remaining time to get to know each other :)</a:t>
            </a:r>
          </a:p>
          <a:p>
            <a:pPr lvl="1"/>
            <a:r>
              <a:rPr lang="en-US" dirty="0"/>
              <a:t>If you have questions, go back to the main room.</a:t>
            </a:r>
          </a:p>
          <a:p>
            <a:pPr lvl="1"/>
            <a:r>
              <a:rPr lang="en-US" dirty="0"/>
              <a:t>Choose someone to present your work.</a:t>
            </a:r>
          </a:p>
        </p:txBody>
      </p:sp>
    </p:spTree>
    <p:extLst>
      <p:ext uri="{BB962C8B-B14F-4D97-AF65-F5344CB8AC3E}">
        <p14:creationId xmlns:p14="http://schemas.microsoft.com/office/powerpoint/2010/main" val="192560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531A350-2288-062D-C09E-E16F329D3BFB}"/>
              </a:ext>
            </a:extLst>
          </p:cNvPr>
          <p:cNvSpPr>
            <a:spLocks noGrp="1"/>
          </p:cNvSpPr>
          <p:nvPr>
            <p:ph idx="1"/>
          </p:nvPr>
        </p:nvSpPr>
        <p:spPr>
          <a:xfrm>
            <a:off x="870857" y="5221225"/>
            <a:ext cx="6760030" cy="1324096"/>
          </a:xfrm>
        </p:spPr>
        <p:txBody>
          <a:bodyPr>
            <a:normAutofit/>
          </a:bodyPr>
          <a:lstStyle/>
          <a:p>
            <a:r>
              <a:rPr lang="en-US" dirty="0"/>
              <a:t>To Access the </a:t>
            </a:r>
            <a:r>
              <a:rPr lang="en-US" dirty="0" err="1"/>
              <a:t>jamboard</a:t>
            </a:r>
            <a:r>
              <a:rPr lang="en-US" dirty="0"/>
              <a:t> : </a:t>
            </a:r>
          </a:p>
          <a:p>
            <a:pPr lvl="1"/>
            <a:r>
              <a:rPr lang="en-US" b="1" dirty="0">
                <a:solidFill>
                  <a:schemeClr val="accent2">
                    <a:lumMod val="75000"/>
                  </a:schemeClr>
                </a:solidFill>
                <a:hlinkClick r:id="rId3"/>
              </a:rPr>
              <a:t>S15:    https://tinyurl.com/ccicomps15</a:t>
            </a:r>
            <a:endParaRPr lang="en-US" b="1" dirty="0">
              <a:solidFill>
                <a:schemeClr val="accent2">
                  <a:lumMod val="75000"/>
                </a:schemeClr>
              </a:solidFill>
            </a:endParaRPr>
          </a:p>
          <a:p>
            <a:pPr lvl="1"/>
            <a:r>
              <a:rPr lang="en-US" b="1" dirty="0">
                <a:solidFill>
                  <a:schemeClr val="accent2">
                    <a:lumMod val="75000"/>
                  </a:schemeClr>
                </a:solidFill>
                <a:hlinkClick r:id="rId4"/>
              </a:rPr>
              <a:t>S11b : https://tinyurl.com/ccicomps11b</a:t>
            </a:r>
            <a:r>
              <a:rPr lang="en-US" b="1" dirty="0">
                <a:solidFill>
                  <a:schemeClr val="accent2">
                    <a:lumMod val="75000"/>
                  </a:schemeClr>
                </a:solidFill>
              </a:rPr>
              <a:t> </a:t>
            </a:r>
          </a:p>
          <a:p>
            <a:pPr lvl="1"/>
            <a:endParaRPr lang="en-US" b="1" dirty="0">
              <a:solidFill>
                <a:schemeClr val="accent2">
                  <a:lumMod val="75000"/>
                </a:schemeClr>
              </a:solidFill>
            </a:endParaRPr>
          </a:p>
          <a:p>
            <a:endParaRPr lang="en-US" b="1" dirty="0">
              <a:solidFill>
                <a:schemeClr val="accent2">
                  <a:lumMod val="75000"/>
                </a:schemeClr>
              </a:solidFill>
            </a:endParaRPr>
          </a:p>
          <a:p>
            <a:pPr marL="0" indent="0">
              <a:buNone/>
            </a:pPr>
            <a:endParaRPr lang="en-US" dirty="0"/>
          </a:p>
        </p:txBody>
      </p:sp>
      <p:sp>
        <p:nvSpPr>
          <p:cNvPr id="7" name="Rectangle: Rounded Corners 6">
            <a:extLst>
              <a:ext uri="{FF2B5EF4-FFF2-40B4-BE49-F238E27FC236}">
                <a16:creationId xmlns:a16="http://schemas.microsoft.com/office/drawing/2014/main" id="{0928E0F0-D4ED-D3B0-8EE6-85346C0455A7}"/>
              </a:ext>
            </a:extLst>
          </p:cNvPr>
          <p:cNvSpPr/>
          <p:nvPr/>
        </p:nvSpPr>
        <p:spPr>
          <a:xfrm>
            <a:off x="7826829" y="365126"/>
            <a:ext cx="4071257" cy="61118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BBE46B9C-B058-BA7F-B4B2-F07B26B41317}"/>
              </a:ext>
            </a:extLst>
          </p:cNvPr>
          <p:cNvSpPr txBox="1">
            <a:spLocks/>
          </p:cNvSpPr>
          <p:nvPr/>
        </p:nvSpPr>
        <p:spPr>
          <a:xfrm>
            <a:off x="7935686" y="618447"/>
            <a:ext cx="5219700" cy="908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Announcements</a:t>
            </a:r>
          </a:p>
        </p:txBody>
      </p:sp>
      <p:sp>
        <p:nvSpPr>
          <p:cNvPr id="9" name="Content Placeholder 5">
            <a:extLst>
              <a:ext uri="{FF2B5EF4-FFF2-40B4-BE49-F238E27FC236}">
                <a16:creationId xmlns:a16="http://schemas.microsoft.com/office/drawing/2014/main" id="{027C9B5C-7272-0B96-A2BC-4E2DECF6BA75}"/>
              </a:ext>
            </a:extLst>
          </p:cNvPr>
          <p:cNvSpPr txBox="1">
            <a:spLocks/>
          </p:cNvSpPr>
          <p:nvPr/>
        </p:nvSpPr>
        <p:spPr>
          <a:xfrm>
            <a:off x="7935686" y="1825625"/>
            <a:ext cx="373380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S15</a:t>
            </a:r>
          </a:p>
          <a:p>
            <a:pPr lvl="1"/>
            <a:r>
              <a:rPr lang="en-US" sz="2400" dirty="0"/>
              <a:t>No laboratory tomorrow</a:t>
            </a:r>
          </a:p>
          <a:p>
            <a:r>
              <a:rPr lang="en-US" sz="2400" dirty="0"/>
              <a:t>S11b</a:t>
            </a:r>
          </a:p>
          <a:p>
            <a:pPr lvl="1"/>
            <a:r>
              <a:rPr lang="en-US" sz="2400" dirty="0"/>
              <a:t>We have a lecture class on Monday, both AM and PM</a:t>
            </a:r>
          </a:p>
          <a:p>
            <a:r>
              <a:rPr lang="en-US" b="1" dirty="0">
                <a:latin typeface="+mj-lt"/>
              </a:rPr>
              <a:t>Updated Consultation Hours</a:t>
            </a:r>
            <a:r>
              <a:rPr lang="en-US" dirty="0">
                <a:latin typeface="+mj-lt"/>
              </a:rPr>
              <a:t>: (</a:t>
            </a:r>
            <a:r>
              <a:rPr lang="en-US">
                <a:latin typeface="+mj-lt"/>
              </a:rPr>
              <a:t>see canvas)</a:t>
            </a:r>
            <a:endParaRPr lang="en-US" dirty="0">
              <a:latin typeface="+mj-lt"/>
            </a:endParaRPr>
          </a:p>
          <a:p>
            <a:pPr lvl="1"/>
            <a:r>
              <a:rPr lang="en-US" i="0" dirty="0">
                <a:solidFill>
                  <a:srgbClr val="2D3B45"/>
                </a:solidFill>
                <a:effectLst/>
                <a:latin typeface="+mj-lt"/>
              </a:rPr>
              <a:t>M 7:00-9:15am</a:t>
            </a:r>
          </a:p>
          <a:p>
            <a:pPr lvl="1"/>
            <a:r>
              <a:rPr lang="en-US" i="0" dirty="0">
                <a:solidFill>
                  <a:srgbClr val="2D3B45"/>
                </a:solidFill>
                <a:effectLst/>
                <a:latin typeface="+mj-lt"/>
              </a:rPr>
              <a:t>T 7:00-11:30am</a:t>
            </a:r>
            <a:endParaRPr lang="en-US" sz="2000" dirty="0">
              <a:latin typeface="+mj-lt"/>
            </a:endParaRPr>
          </a:p>
          <a:p>
            <a:pPr lvl="1"/>
            <a:endParaRPr lang="en-US" sz="2000" dirty="0"/>
          </a:p>
        </p:txBody>
      </p:sp>
      <p:sp>
        <p:nvSpPr>
          <p:cNvPr id="10" name="Title 4">
            <a:extLst>
              <a:ext uri="{FF2B5EF4-FFF2-40B4-BE49-F238E27FC236}">
                <a16:creationId xmlns:a16="http://schemas.microsoft.com/office/drawing/2014/main" id="{21409A68-61CD-29D1-BF09-70FE40709DCE}"/>
              </a:ext>
            </a:extLst>
          </p:cNvPr>
          <p:cNvSpPr txBox="1">
            <a:spLocks/>
          </p:cNvSpPr>
          <p:nvPr/>
        </p:nvSpPr>
        <p:spPr>
          <a:xfrm>
            <a:off x="907025" y="289840"/>
            <a:ext cx="6368143" cy="908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During class:</a:t>
            </a:r>
          </a:p>
        </p:txBody>
      </p:sp>
      <p:sp>
        <p:nvSpPr>
          <p:cNvPr id="11" name="Content Placeholder 5">
            <a:extLst>
              <a:ext uri="{FF2B5EF4-FFF2-40B4-BE49-F238E27FC236}">
                <a16:creationId xmlns:a16="http://schemas.microsoft.com/office/drawing/2014/main" id="{0BF19129-3739-D32B-B225-D73C0F5A8AAF}"/>
              </a:ext>
            </a:extLst>
          </p:cNvPr>
          <p:cNvSpPr txBox="1">
            <a:spLocks/>
          </p:cNvSpPr>
          <p:nvPr/>
        </p:nvSpPr>
        <p:spPr>
          <a:xfrm>
            <a:off x="870857" y="1198344"/>
            <a:ext cx="6287027" cy="3543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Breakout rooms : </a:t>
            </a:r>
            <a:r>
              <a:rPr lang="en-US" dirty="0"/>
              <a:t>I encourage you in using your video in breakout rooms to meet your classmates.</a:t>
            </a:r>
            <a:endParaRPr lang="en-US" b="1" dirty="0"/>
          </a:p>
          <a:p>
            <a:r>
              <a:rPr lang="en-US" dirty="0"/>
              <a:t>We’ll use your homework for a groupwork today which you will submit and present.</a:t>
            </a:r>
          </a:p>
          <a:p>
            <a:endParaRPr lang="en-US" dirty="0"/>
          </a:p>
          <a:p>
            <a:r>
              <a:rPr lang="en-US" dirty="0"/>
              <a:t>Turn off your audio/video unless you’re talking/presenting or in a breakout room. This will help with everyone’s video experience by conserving the bandwidth.</a:t>
            </a:r>
          </a:p>
          <a:p>
            <a:r>
              <a:rPr lang="en-US" dirty="0"/>
              <a:t>Raise your hand or type in the chat if you want to ask questions.</a:t>
            </a:r>
          </a:p>
        </p:txBody>
      </p:sp>
    </p:spTree>
    <p:extLst>
      <p:ext uri="{BB962C8B-B14F-4D97-AF65-F5344CB8AC3E}">
        <p14:creationId xmlns:p14="http://schemas.microsoft.com/office/powerpoint/2010/main" val="138066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A4567-0ADF-31E4-C6E2-DF8D50D1F8CD}"/>
              </a:ext>
            </a:extLst>
          </p:cNvPr>
          <p:cNvSpPr>
            <a:spLocks noGrp="1"/>
          </p:cNvSpPr>
          <p:nvPr>
            <p:ph type="title"/>
          </p:nvPr>
        </p:nvSpPr>
        <p:spPr/>
        <p:txBody>
          <a:bodyPr/>
          <a:lstStyle/>
          <a:p>
            <a:r>
              <a:rPr lang="en-US" dirty="0"/>
              <a:t>Breakout Room</a:t>
            </a:r>
          </a:p>
        </p:txBody>
      </p:sp>
      <p:sp>
        <p:nvSpPr>
          <p:cNvPr id="6" name="Content Placeholder 5">
            <a:extLst>
              <a:ext uri="{FF2B5EF4-FFF2-40B4-BE49-F238E27FC236}">
                <a16:creationId xmlns:a16="http://schemas.microsoft.com/office/drawing/2014/main" id="{F6AEBC40-8F72-0A4B-785D-E0370DF4ED91}"/>
              </a:ext>
            </a:extLst>
          </p:cNvPr>
          <p:cNvSpPr>
            <a:spLocks noGrp="1"/>
          </p:cNvSpPr>
          <p:nvPr>
            <p:ph idx="1"/>
          </p:nvPr>
        </p:nvSpPr>
        <p:spPr/>
        <p:txBody>
          <a:bodyPr/>
          <a:lstStyle/>
          <a:p>
            <a:r>
              <a:rPr lang="en-US" dirty="0"/>
              <a:t>From what you’ve learned and from your homework, go to your breakout rooms again and discuss how you grouped and how you will group your work based on the different types of computing fields. </a:t>
            </a:r>
            <a:r>
              <a:rPr lang="en-US" b="1" dirty="0">
                <a:solidFill>
                  <a:srgbClr val="0070C0"/>
                </a:solidFill>
              </a:rPr>
              <a:t>Words can appear on multiple fields.</a:t>
            </a:r>
          </a:p>
          <a:p>
            <a:pPr lvl="1"/>
            <a:r>
              <a:rPr lang="en-US" dirty="0"/>
              <a:t>CS : Computer Science</a:t>
            </a:r>
          </a:p>
          <a:p>
            <a:pPr lvl="1"/>
            <a:r>
              <a:rPr lang="en-US" dirty="0"/>
              <a:t>CE : Computer Engineering</a:t>
            </a:r>
          </a:p>
          <a:p>
            <a:pPr lvl="1"/>
            <a:r>
              <a:rPr lang="en-US" dirty="0"/>
              <a:t>IT : Information Technology</a:t>
            </a:r>
          </a:p>
          <a:p>
            <a:pPr lvl="1"/>
            <a:r>
              <a:rPr lang="en-US" dirty="0"/>
              <a:t>SE : Software Engineering</a:t>
            </a:r>
          </a:p>
          <a:p>
            <a:pPr lvl="1"/>
            <a:r>
              <a:rPr lang="en-US" dirty="0"/>
              <a:t>IT : Information Technology</a:t>
            </a:r>
          </a:p>
          <a:p>
            <a:pPr lvl="1"/>
            <a:r>
              <a:rPr lang="en-US" dirty="0"/>
              <a:t>IS : Information Systems</a:t>
            </a:r>
          </a:p>
          <a:p>
            <a:pPr lvl="1"/>
            <a:r>
              <a:rPr lang="en-US" dirty="0"/>
              <a:t>DS : Data Science</a:t>
            </a:r>
          </a:p>
          <a:p>
            <a:pPr lvl="1"/>
            <a:r>
              <a:rPr lang="en-US" dirty="0"/>
              <a:t>CSEC : Computer Security</a:t>
            </a:r>
          </a:p>
          <a:p>
            <a:pPr lvl="1"/>
            <a:endParaRPr lang="en-US" dirty="0"/>
          </a:p>
        </p:txBody>
      </p:sp>
    </p:spTree>
    <p:extLst>
      <p:ext uri="{BB962C8B-B14F-4D97-AF65-F5344CB8AC3E}">
        <p14:creationId xmlns:p14="http://schemas.microsoft.com/office/powerpoint/2010/main" val="426268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sp>
        <p:nvSpPr>
          <p:cNvPr id="119" name="Google Shape;119;p18"/>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8"/>
          <p:cNvSpPr txBox="1"/>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PH" sz="4600" dirty="0">
                <a:solidFill>
                  <a:srgbClr val="FFFFFF"/>
                </a:solidFill>
                <a:latin typeface="Calibri"/>
                <a:ea typeface="Calibri"/>
                <a:cs typeface="Calibri"/>
                <a:sym typeface="Calibri"/>
              </a:rPr>
              <a:t>Technology impacts</a:t>
            </a:r>
            <a:endParaRPr dirty="0"/>
          </a:p>
          <a:p>
            <a:pPr marL="0" marR="0" lvl="0" indent="0" algn="ctr" rtl="0">
              <a:lnSpc>
                <a:spcPct val="90000"/>
              </a:lnSpc>
              <a:spcBef>
                <a:spcPts val="600"/>
              </a:spcBef>
              <a:spcAft>
                <a:spcPts val="0"/>
              </a:spcAft>
              <a:buNone/>
            </a:pPr>
            <a:r>
              <a:rPr lang="en-PH" sz="4600" dirty="0">
                <a:solidFill>
                  <a:srgbClr val="FFFFFF"/>
                </a:solidFill>
                <a:latin typeface="Calibri"/>
                <a:ea typeface="Calibri"/>
                <a:cs typeface="Calibri"/>
                <a:sym typeface="Calibri"/>
              </a:rPr>
              <a:t>The way we </a:t>
            </a:r>
            <a:r>
              <a:rPr lang="en-PH" sz="4600" b="1" dirty="0">
                <a:solidFill>
                  <a:srgbClr val="9CC2E5"/>
                </a:solidFill>
                <a:latin typeface="Calibri"/>
                <a:ea typeface="Calibri"/>
                <a:cs typeface="Calibri"/>
                <a:sym typeface="Calibri"/>
              </a:rPr>
              <a:t>THINK</a:t>
            </a:r>
            <a:endParaRPr dirty="0"/>
          </a:p>
          <a:p>
            <a:pPr marL="0" marR="0" lvl="0" indent="0" algn="ctr" rtl="0">
              <a:lnSpc>
                <a:spcPct val="90000"/>
              </a:lnSpc>
              <a:spcBef>
                <a:spcPts val="600"/>
              </a:spcBef>
              <a:spcAft>
                <a:spcPts val="0"/>
              </a:spcAft>
              <a:buNone/>
            </a:pPr>
            <a:r>
              <a:rPr lang="en-PH" sz="4600" dirty="0">
                <a:solidFill>
                  <a:srgbClr val="FFFFFF"/>
                </a:solidFill>
                <a:latin typeface="Calibri"/>
                <a:ea typeface="Calibri"/>
                <a:cs typeface="Calibri"/>
                <a:sym typeface="Calibri"/>
              </a:rPr>
              <a:t>The way we </a:t>
            </a:r>
            <a:r>
              <a:rPr lang="en-PH" sz="4600" b="1" dirty="0">
                <a:solidFill>
                  <a:srgbClr val="9CC2E5"/>
                </a:solidFill>
                <a:latin typeface="Calibri"/>
                <a:ea typeface="Calibri"/>
                <a:cs typeface="Calibri"/>
                <a:sym typeface="Calibri"/>
              </a:rPr>
              <a:t>CONNECT</a:t>
            </a:r>
            <a:endParaRPr dirty="0"/>
          </a:p>
          <a:p>
            <a:pPr marL="0" marR="0" lvl="0" indent="0" algn="ctr" rtl="0">
              <a:lnSpc>
                <a:spcPct val="90000"/>
              </a:lnSpc>
              <a:spcBef>
                <a:spcPts val="600"/>
              </a:spcBef>
              <a:spcAft>
                <a:spcPts val="0"/>
              </a:spcAft>
              <a:buNone/>
            </a:pPr>
            <a:r>
              <a:rPr lang="en-PH" sz="4600" dirty="0">
                <a:solidFill>
                  <a:srgbClr val="FFFFFF"/>
                </a:solidFill>
                <a:latin typeface="Calibri"/>
                <a:ea typeface="Calibri"/>
                <a:cs typeface="Calibri"/>
                <a:sym typeface="Calibri"/>
              </a:rPr>
              <a:t>The way we </a:t>
            </a:r>
            <a:r>
              <a:rPr lang="en-PH" sz="4600" b="1" dirty="0">
                <a:solidFill>
                  <a:srgbClr val="9CC2E5"/>
                </a:solidFill>
                <a:latin typeface="Calibri"/>
                <a:ea typeface="Calibri"/>
                <a:cs typeface="Calibri"/>
                <a:sym typeface="Calibri"/>
              </a:rPr>
              <a:t>CONSUME</a:t>
            </a:r>
            <a:r>
              <a:rPr lang="en-PH" sz="4600" dirty="0">
                <a:solidFill>
                  <a:srgbClr val="FFFFFF"/>
                </a:solidFill>
                <a:latin typeface="Calibri"/>
                <a:ea typeface="Calibri"/>
                <a:cs typeface="Calibri"/>
                <a:sym typeface="Calibri"/>
              </a:rPr>
              <a:t> </a:t>
            </a:r>
            <a:endParaRPr dirty="0"/>
          </a:p>
        </p:txBody>
      </p:sp>
      <p:sp>
        <p:nvSpPr>
          <p:cNvPr id="122" name="Google Shape;122;p18"/>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p:nvPr/>
        </p:nvSpPr>
        <p:spPr>
          <a:xfrm>
            <a:off x="6307667" y="3025018"/>
            <a:ext cx="4792133"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PH" sz="2800" b="0" i="0" dirty="0">
                <a:solidFill>
                  <a:srgbClr val="242021"/>
                </a:solidFill>
                <a:latin typeface="Bookman Old Style"/>
                <a:ea typeface="Bookman Old Style"/>
                <a:cs typeface="Bookman Old Style"/>
                <a:sym typeface="Bookman Old Style"/>
              </a:rPr>
              <a:t>As computers increasingly become part of our daily lives, it is difficult to imagine any career that does not use computers </a:t>
            </a:r>
            <a:endParaRPr dirty="0"/>
          </a:p>
          <a:p>
            <a:pPr marL="0" marR="0" lvl="0" indent="0" algn="l" rtl="0">
              <a:spcBef>
                <a:spcPts val="0"/>
              </a:spcBef>
              <a:spcAft>
                <a:spcPts val="0"/>
              </a:spcAft>
              <a:buNone/>
            </a:pPr>
            <a:r>
              <a:rPr lang="en-PH" sz="2800" dirty="0">
                <a:solidFill>
                  <a:srgbClr val="242021"/>
                </a:solidFill>
                <a:latin typeface="Bookman Old Style"/>
                <a:ea typeface="Bookman Old Style"/>
                <a:cs typeface="Bookman Old Style"/>
                <a:sym typeface="Bookman Old Style"/>
              </a:rPr>
              <a:t>…  </a:t>
            </a:r>
            <a:r>
              <a:rPr lang="en-PH" sz="2800" b="0" i="0" dirty="0">
                <a:solidFill>
                  <a:srgbClr val="242021"/>
                </a:solidFill>
                <a:latin typeface="Bookman Old Style"/>
                <a:ea typeface="Bookman Old Style"/>
                <a:cs typeface="Bookman Old Style"/>
                <a:sym typeface="Bookman Old Style"/>
              </a:rPr>
              <a:t>in some way.</a:t>
            </a:r>
            <a:endParaRPr sz="2800" dirty="0">
              <a:solidFill>
                <a:schemeClr val="dk1"/>
              </a:solidFill>
              <a:latin typeface="Bookman Old Style"/>
              <a:ea typeface="Bookman Old Style"/>
              <a:cs typeface="Bookman Old Style"/>
              <a:sym typeface="Bookman Old Style"/>
            </a:endParaRPr>
          </a:p>
        </p:txBody>
      </p:sp>
      <p:pic>
        <p:nvPicPr>
          <p:cNvPr id="128" name="Google Shape;128;p19" descr="A picture containing logo&#10;&#10;Description automatically generated"/>
          <p:cNvPicPr preferRelativeResize="0"/>
          <p:nvPr/>
        </p:nvPicPr>
        <p:blipFill rotWithShape="1">
          <a:blip r:embed="rId3">
            <a:alphaModFix/>
          </a:blip>
          <a:srcRect/>
          <a:stretch/>
        </p:blipFill>
        <p:spPr>
          <a:xfrm rot="1683703">
            <a:off x="3783205" y="190918"/>
            <a:ext cx="2085033" cy="1563775"/>
          </a:xfrm>
          <a:prstGeom prst="rect">
            <a:avLst/>
          </a:prstGeom>
          <a:noFill/>
          <a:ln>
            <a:noFill/>
          </a:ln>
        </p:spPr>
      </p:pic>
      <p:pic>
        <p:nvPicPr>
          <p:cNvPr id="129" name="Google Shape;129;p19" descr="Young girl finger on mouth"/>
          <p:cNvPicPr preferRelativeResize="0"/>
          <p:nvPr/>
        </p:nvPicPr>
        <p:blipFill rotWithShape="1">
          <a:blip r:embed="rId4">
            <a:alphaModFix/>
          </a:blip>
          <a:srcRect r="1" b="58034"/>
          <a:stretch/>
        </p:blipFill>
        <p:spPr>
          <a:xfrm>
            <a:off x="321734" y="557189"/>
            <a:ext cx="4276956" cy="57436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CC272C-2C0A-300D-5C05-F27255E1F796}"/>
              </a:ext>
            </a:extLst>
          </p:cNvPr>
          <p:cNvPicPr>
            <a:picLocks noChangeAspect="1"/>
          </p:cNvPicPr>
          <p:nvPr/>
        </p:nvPicPr>
        <p:blipFill>
          <a:blip r:embed="rId3"/>
          <a:stretch>
            <a:fillRect/>
          </a:stretch>
        </p:blipFill>
        <p:spPr>
          <a:xfrm>
            <a:off x="2121906" y="380338"/>
            <a:ext cx="8133140" cy="6097324"/>
          </a:xfrm>
          <a:prstGeom prst="rect">
            <a:avLst/>
          </a:prstGeom>
        </p:spPr>
      </p:pic>
    </p:spTree>
    <p:extLst>
      <p:ext uri="{BB962C8B-B14F-4D97-AF65-F5344CB8AC3E}">
        <p14:creationId xmlns:p14="http://schemas.microsoft.com/office/powerpoint/2010/main" val="257981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4FCF0-8470-C744-3953-4F8939A6260F}"/>
              </a:ext>
            </a:extLst>
          </p:cNvPr>
          <p:cNvPicPr>
            <a:picLocks noChangeAspect="1"/>
          </p:cNvPicPr>
          <p:nvPr/>
        </p:nvPicPr>
        <p:blipFill>
          <a:blip r:embed="rId3"/>
          <a:stretch>
            <a:fillRect/>
          </a:stretch>
        </p:blipFill>
        <p:spPr>
          <a:xfrm>
            <a:off x="2449326" y="676206"/>
            <a:ext cx="7293348" cy="5505588"/>
          </a:xfrm>
          <a:prstGeom prst="rect">
            <a:avLst/>
          </a:prstGeom>
        </p:spPr>
      </p:pic>
    </p:spTree>
    <p:extLst>
      <p:ext uri="{BB962C8B-B14F-4D97-AF65-F5344CB8AC3E}">
        <p14:creationId xmlns:p14="http://schemas.microsoft.com/office/powerpoint/2010/main" val="211021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9F80AD-5926-F0D6-CF85-4FB49B57E14A}"/>
              </a:ext>
            </a:extLst>
          </p:cNvPr>
          <p:cNvPicPr>
            <a:picLocks noChangeAspect="1"/>
          </p:cNvPicPr>
          <p:nvPr/>
        </p:nvPicPr>
        <p:blipFill>
          <a:blip r:embed="rId3"/>
          <a:stretch>
            <a:fillRect/>
          </a:stretch>
        </p:blipFill>
        <p:spPr>
          <a:xfrm>
            <a:off x="2722658" y="361363"/>
            <a:ext cx="6786073" cy="5616650"/>
          </a:xfrm>
          <a:prstGeom prst="rect">
            <a:avLst/>
          </a:prstGeom>
        </p:spPr>
      </p:pic>
    </p:spTree>
    <p:extLst>
      <p:ext uri="{BB962C8B-B14F-4D97-AF65-F5344CB8AC3E}">
        <p14:creationId xmlns:p14="http://schemas.microsoft.com/office/powerpoint/2010/main" val="29334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E8914-8528-870B-437A-389ABD16B703}"/>
              </a:ext>
            </a:extLst>
          </p:cNvPr>
          <p:cNvPicPr>
            <a:picLocks noChangeAspect="1"/>
          </p:cNvPicPr>
          <p:nvPr/>
        </p:nvPicPr>
        <p:blipFill>
          <a:blip r:embed="rId3"/>
          <a:stretch>
            <a:fillRect/>
          </a:stretch>
        </p:blipFill>
        <p:spPr>
          <a:xfrm>
            <a:off x="2748582" y="526300"/>
            <a:ext cx="6946023" cy="5597777"/>
          </a:xfrm>
          <a:prstGeom prst="rect">
            <a:avLst/>
          </a:prstGeom>
        </p:spPr>
      </p:pic>
    </p:spTree>
    <p:extLst>
      <p:ext uri="{BB962C8B-B14F-4D97-AF65-F5344CB8AC3E}">
        <p14:creationId xmlns:p14="http://schemas.microsoft.com/office/powerpoint/2010/main" val="985927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8010F-0484-C742-90F7-292B08923F38}"/>
              </a:ext>
            </a:extLst>
          </p:cNvPr>
          <p:cNvPicPr>
            <a:picLocks noChangeAspect="1"/>
          </p:cNvPicPr>
          <p:nvPr/>
        </p:nvPicPr>
        <p:blipFill>
          <a:blip r:embed="rId3"/>
          <a:stretch>
            <a:fillRect/>
          </a:stretch>
        </p:blipFill>
        <p:spPr>
          <a:xfrm>
            <a:off x="3017253" y="937044"/>
            <a:ext cx="6157494" cy="4983912"/>
          </a:xfrm>
          <a:prstGeom prst="rect">
            <a:avLst/>
          </a:prstGeom>
        </p:spPr>
      </p:pic>
    </p:spTree>
    <p:extLst>
      <p:ext uri="{BB962C8B-B14F-4D97-AF65-F5344CB8AC3E}">
        <p14:creationId xmlns:p14="http://schemas.microsoft.com/office/powerpoint/2010/main" val="258568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D4C24-1340-9246-2327-6AF6D63FC9D9}"/>
              </a:ext>
            </a:extLst>
          </p:cNvPr>
          <p:cNvPicPr>
            <a:picLocks noChangeAspect="1"/>
          </p:cNvPicPr>
          <p:nvPr/>
        </p:nvPicPr>
        <p:blipFill>
          <a:blip r:embed="rId3"/>
          <a:stretch>
            <a:fillRect/>
          </a:stretch>
        </p:blipFill>
        <p:spPr>
          <a:xfrm>
            <a:off x="2866332" y="459073"/>
            <a:ext cx="6808610" cy="5585455"/>
          </a:xfrm>
          <a:prstGeom prst="rect">
            <a:avLst/>
          </a:prstGeom>
        </p:spPr>
      </p:pic>
    </p:spTree>
    <p:extLst>
      <p:ext uri="{BB962C8B-B14F-4D97-AF65-F5344CB8AC3E}">
        <p14:creationId xmlns:p14="http://schemas.microsoft.com/office/powerpoint/2010/main" val="178148958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asses">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es" id="{C016075B-B8ED-4C59-9F82-1A58749B04FC}" vid="{9F427F25-4CE4-4AC9-BB0D-D1E9E894716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451</Words>
  <Application>Microsoft Office PowerPoint</Application>
  <PresentationFormat>Widescreen</PresentationFormat>
  <Paragraphs>63</Paragraphs>
  <Slides>15</Slides>
  <Notes>15</Notes>
  <HiddenSlides>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Bookman Old Style</vt:lpstr>
      <vt:lpstr>Calibri</vt:lpstr>
      <vt:lpstr>Gill Sans MT</vt:lpstr>
      <vt:lpstr>Gill Sans Nova Light</vt:lpstr>
      <vt:lpstr>Helvetica Light</vt:lpstr>
      <vt:lpstr>Office Theme</vt:lpstr>
      <vt:lpstr>Classes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Jamboard</vt:lpstr>
      <vt:lpstr>Breakout Room</vt:lpstr>
      <vt:lpstr>PowerPoint Presentation</vt:lpstr>
      <vt:lpstr>Breakout Room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Chesca</dc:creator>
  <cp:lastModifiedBy>Geanne Ross  L. Franco</cp:lastModifiedBy>
  <cp:revision>34</cp:revision>
  <dcterms:modified xsi:type="dcterms:W3CDTF">2023-01-14T09:14:28Z</dcterms:modified>
</cp:coreProperties>
</file>